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56" r:id="rId2"/>
    <p:sldId id="257" r:id="rId3"/>
    <p:sldId id="258" r:id="rId4"/>
    <p:sldId id="260" r:id="rId5"/>
    <p:sldId id="29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2" r:id="rId18"/>
    <p:sldId id="274" r:id="rId19"/>
    <p:sldId id="275" r:id="rId20"/>
    <p:sldId id="277" r:id="rId21"/>
    <p:sldId id="295" r:id="rId22"/>
    <p:sldId id="278" r:id="rId23"/>
    <p:sldId id="279" r:id="rId24"/>
    <p:sldId id="280" r:id="rId25"/>
    <p:sldId id="281" r:id="rId26"/>
    <p:sldId id="283" r:id="rId27"/>
    <p:sldId id="284" r:id="rId28"/>
    <p:sldId id="286" r:id="rId29"/>
    <p:sldId id="287" r:id="rId30"/>
    <p:sldId id="288" r:id="rId31"/>
    <p:sldId id="289" r:id="rId32"/>
    <p:sldId id="300" r:id="rId33"/>
    <p:sldId id="301" r:id="rId34"/>
    <p:sldId id="290" r:id="rId35"/>
    <p:sldId id="293" r:id="rId36"/>
    <p:sldId id="291" r:id="rId37"/>
    <p:sldId id="292" r:id="rId38"/>
    <p:sldId id="296" r:id="rId39"/>
    <p:sldId id="297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5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17E99-849F-46AE-8F47-4FAA65870111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F772B-A7D4-440E-B293-F47E32CE46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41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241748"/>
            <a:ext cx="5616624" cy="42084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458200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Министерство образования Республики Мордовия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847" y="2852936"/>
            <a:ext cx="29511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5796135" cy="463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85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Взаимодействие </a:t>
            </a:r>
            <a:r>
              <a:rPr lang="ru-RU" sz="2400" dirty="0">
                <a:solidFill>
                  <a:srgbClr val="4E3B30"/>
                </a:solidFill>
              </a:rPr>
              <a:t>с </a:t>
            </a:r>
            <a:r>
              <a:rPr lang="ru-RU" sz="2400" dirty="0" smtClean="0">
                <a:solidFill>
                  <a:srgbClr val="4E3B30"/>
                </a:solidFill>
              </a:rPr>
              <a:t>педагогами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сканы Шеповой аттестац 22\о взаимод с педа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2544"/>
            <a:ext cx="356590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:\сканы Шеповой аттестац 22\школ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1972" y="1047156"/>
            <a:ext cx="3743315" cy="52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78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Взаимодействие с </a:t>
            </a:r>
            <a:r>
              <a:rPr lang="ru-RU" sz="2400" dirty="0" smtClean="0">
                <a:solidFill>
                  <a:srgbClr val="4E3B30"/>
                </a:solidFill>
              </a:rPr>
              <a:t>обучающимися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E:\сканы Шеповой аттестац 22\взаимод с воспи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694795" cy="522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сканы Шеповой аттестац 22\взаимод с воспит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620" y="1268760"/>
            <a:ext cx="3699638" cy="52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13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Взаимодействие </a:t>
            </a:r>
            <a:r>
              <a:rPr lang="ru-RU" sz="2400" dirty="0">
                <a:solidFill>
                  <a:srgbClr val="4E3B30"/>
                </a:solidFill>
              </a:rPr>
              <a:t>с обучающимися</a:t>
            </a:r>
            <a:endParaRPr lang="ru-RU" dirty="0"/>
          </a:p>
        </p:txBody>
      </p:sp>
      <p:pic>
        <p:nvPicPr>
          <p:cNvPr id="1028" name="Picture 4" descr="E:\сканы Шеповой аттестац 22\скан справка о провед белой баш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617930" cy="51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белая башн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367" y="1268759"/>
            <a:ext cx="3615441" cy="51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8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Взаимодействие с обучающимися</a:t>
            </a:r>
            <a:endParaRPr lang="ru-RU" dirty="0"/>
          </a:p>
        </p:txBody>
      </p:sp>
      <p:pic>
        <p:nvPicPr>
          <p:cNvPr id="5" name="Picture 3" descr="E:\сканы Шеповой аттестац 22\псих климат в дет ко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20269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49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Взаимодействие с обучающимися</a:t>
            </a:r>
            <a:endParaRPr lang="ru-RU" dirty="0"/>
          </a:p>
        </p:txBody>
      </p:sp>
      <p:pic>
        <p:nvPicPr>
          <p:cNvPr id="2050" name="Picture 2" descr="E:\сканы Шеповой аттестац 22\псих климат де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451125" cy="48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8586" y="1421160"/>
            <a:ext cx="3409976" cy="481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48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Результаты участия в инновационной (экспериментальной)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сканы Шеповой аттестац 22\комплекс м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65151"/>
            <a:ext cx="36677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каны Шеповой аттестац 22\справ о мероп по комплексу ме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84894"/>
            <a:ext cx="3664069" cy="51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2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Результаты участия в инновационной (экспериментальной)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Сканированный прика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59999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риказ МИНсоц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586300" cy="49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879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Результаты участия в инновационной (экспериментальной)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Сертификат (6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808421" cy="481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6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Позитивные результаты внеурочной деятельности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3451734" cy="4971181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375" y="1484784"/>
            <a:ext cx="366006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70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Позитивные результаты внеурочной деятельности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383235" cy="381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78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0A22E"/>
              </a:buClr>
            </a:pPr>
            <a:r>
              <a:rPr lang="ru-RU" sz="1800" b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Дата рождения</a:t>
            </a:r>
            <a:r>
              <a:rPr lang="ru-RU" sz="1800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: 26.04.1973 г.</a:t>
            </a:r>
          </a:p>
          <a:p>
            <a:pPr lvl="0">
              <a:buClr>
                <a:srgbClr val="F0A22E"/>
              </a:buClr>
            </a:pPr>
            <a:r>
              <a:rPr lang="ru-RU" sz="1800" b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Профессиональное образование</a:t>
            </a:r>
            <a:r>
              <a:rPr lang="ru-RU" sz="1800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: </a:t>
            </a:r>
            <a:r>
              <a:rPr lang="ru-RU" sz="1800" i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высшее, Мордовский государственный педагогический институт им. М.Е. </a:t>
            </a:r>
            <a:r>
              <a:rPr lang="ru-RU" sz="1800" i="1" dirty="0" err="1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Евсевьева</a:t>
            </a:r>
            <a:r>
              <a:rPr lang="ru-RU" sz="1800" i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, ЭВ № 048327,дата выдачи 25 июня 1994 </a:t>
            </a:r>
            <a:r>
              <a:rPr lang="ru-RU" sz="1800" i="1" dirty="0" err="1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г.,педагогика</a:t>
            </a:r>
            <a:r>
              <a:rPr lang="ru-RU" sz="1800" i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 и психология, методист по дошкольному воспитанию, воспитатель в детском саду; Мордовский государственный университет </a:t>
            </a:r>
            <a:r>
              <a:rPr lang="ru-RU" sz="1800" i="1" dirty="0" err="1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им.Н.П.Огарева</a:t>
            </a:r>
            <a:r>
              <a:rPr lang="ru-RU" sz="1800" i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, ДВП № 070396,дата выдачи 28 июня 1995 г., психология, социальная работа, психолог, социальный работник</a:t>
            </a:r>
          </a:p>
          <a:p>
            <a:pPr lvl="0">
              <a:buClr>
                <a:srgbClr val="F0A22E"/>
              </a:buClr>
            </a:pPr>
            <a:r>
              <a:rPr lang="ru-RU" sz="1800" b="1" i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П</a:t>
            </a:r>
            <a:r>
              <a:rPr lang="ru-RU" sz="1800" b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едагогический стаж</a:t>
            </a:r>
            <a:r>
              <a:rPr lang="ru-RU" sz="1800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: </a:t>
            </a:r>
            <a:r>
              <a:rPr lang="ru-RU" sz="1800" dirty="0" smtClean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25 лет</a:t>
            </a:r>
            <a:endParaRPr lang="ru-RU" sz="1800" i="1" dirty="0">
              <a:solidFill>
                <a:srgbClr val="F0A22E">
                  <a:lumMod val="50000"/>
                </a:srgbClr>
              </a:solidFill>
              <a:cs typeface="Times New Roman" pitchFamily="18" charset="0"/>
            </a:endParaRPr>
          </a:p>
          <a:p>
            <a:pPr lvl="0">
              <a:buClr>
                <a:srgbClr val="F0A22E"/>
              </a:buClr>
            </a:pPr>
            <a:endParaRPr lang="ru-RU" sz="1800" dirty="0">
              <a:solidFill>
                <a:srgbClr val="F0A22E">
                  <a:lumMod val="50000"/>
                </a:srgbClr>
              </a:solidFill>
              <a:cs typeface="Times New Roman" pitchFamily="18" charset="0"/>
            </a:endParaRPr>
          </a:p>
          <a:p>
            <a:pPr lvl="0">
              <a:buClr>
                <a:srgbClr val="F0A22E"/>
              </a:buClr>
            </a:pPr>
            <a:r>
              <a:rPr lang="ru-RU" sz="1800" b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Стаж педагогической работы в данном учреждении</a:t>
            </a:r>
            <a:r>
              <a:rPr lang="ru-RU" sz="1800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: </a:t>
            </a:r>
            <a:r>
              <a:rPr lang="ru-RU" sz="1800" dirty="0" smtClean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25 лет</a:t>
            </a:r>
            <a:endParaRPr lang="ru-RU" sz="1800" i="1" dirty="0">
              <a:solidFill>
                <a:srgbClr val="F0A22E">
                  <a:lumMod val="50000"/>
                </a:srgbClr>
              </a:solidFill>
              <a:cs typeface="Times New Roman" pitchFamily="18" charset="0"/>
            </a:endParaRPr>
          </a:p>
          <a:p>
            <a:pPr lvl="0">
              <a:buClr>
                <a:srgbClr val="F0A22E"/>
              </a:buClr>
            </a:pPr>
            <a:endParaRPr lang="ru-RU" sz="1800" dirty="0">
              <a:solidFill>
                <a:srgbClr val="F0A22E">
                  <a:lumMod val="50000"/>
                </a:srgbClr>
              </a:solidFill>
              <a:cs typeface="Times New Roman" pitchFamily="18" charset="0"/>
            </a:endParaRPr>
          </a:p>
          <a:p>
            <a:pPr lvl="0">
              <a:buClr>
                <a:srgbClr val="F0A22E"/>
              </a:buClr>
            </a:pPr>
            <a:r>
              <a:rPr lang="ru-RU" sz="1800" b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Стаж педагогической работы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1800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      </a:t>
            </a:r>
            <a:r>
              <a:rPr lang="ru-RU" sz="1800" i="1" dirty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(по специальности): </a:t>
            </a:r>
            <a:r>
              <a:rPr lang="ru-RU" sz="1800" i="1" dirty="0" smtClean="0">
                <a:solidFill>
                  <a:srgbClr val="F0A22E">
                    <a:lumMod val="50000"/>
                  </a:srgbClr>
                </a:solidFill>
                <a:cs typeface="Times New Roman" pitchFamily="18" charset="0"/>
              </a:rPr>
              <a:t>25  лет</a:t>
            </a:r>
            <a:endParaRPr lang="ru-RU" sz="1800" i="1" dirty="0">
              <a:solidFill>
                <a:srgbClr val="F0A22E">
                  <a:lumMod val="50000"/>
                </a:srgbClr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780" y="176672"/>
            <a:ext cx="8524700" cy="126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92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Наличие публикаций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8216" y="1554163"/>
            <a:ext cx="32999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568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Наличие публикаций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026" name="Picture 2" descr="E:\Шанс_page-000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389" y="1795289"/>
            <a:ext cx="4231399" cy="438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редсказания цветной радуги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818429"/>
            <a:ext cx="4527241" cy="43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4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Наличие авторских программ, методических пособий, методических рекомендаций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сканы Шеповой аттестац 22\реценз время отдыхать ито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1484784"/>
            <a:ext cx="359747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каны Шеповой аттестац 22\педсовет програм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494422"/>
            <a:ext cx="3539714" cy="50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8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4E3B30"/>
                </a:solidFill>
              </a:rPr>
              <a:t> Выступления на заседаниях методических советах, научно-практических конференциях, педагогических чтениях, секциях, форумах, радиопередачах ( очно)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сканы Шеповой аттестац 22\список выступле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318250" cy="469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каны Шеповой аттестац 22\педсовет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113" y="1556792"/>
            <a:ext cx="3288375" cy="464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23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4E3B30"/>
                </a:solidFill>
              </a:rPr>
              <a:t> </a:t>
            </a:r>
            <a:r>
              <a:rPr lang="ru-RU" sz="1800" dirty="0">
                <a:solidFill>
                  <a:srgbClr val="4E3B30"/>
                </a:solidFill>
              </a:rPr>
              <a:t>Выступления на заседаниях методических советах, научно-практических конференциях</a:t>
            </a:r>
            <a:r>
              <a:rPr lang="ru-RU" sz="1800" dirty="0" smtClean="0">
                <a:solidFill>
                  <a:srgbClr val="4E3B30"/>
                </a:solidFill>
              </a:rPr>
              <a:t>, педагогических </a:t>
            </a:r>
            <a:r>
              <a:rPr lang="ru-RU" sz="1800" dirty="0">
                <a:solidFill>
                  <a:srgbClr val="4E3B30"/>
                </a:solidFill>
              </a:rPr>
              <a:t>чтениях, секциях</a:t>
            </a:r>
            <a:r>
              <a:rPr lang="ru-RU" sz="1800" dirty="0" smtClean="0">
                <a:solidFill>
                  <a:srgbClr val="4E3B30"/>
                </a:solidFill>
              </a:rPr>
              <a:t>,</a:t>
            </a:r>
            <a:br>
              <a:rPr lang="ru-RU" sz="1800" dirty="0" smtClean="0">
                <a:solidFill>
                  <a:srgbClr val="4E3B30"/>
                </a:solidFill>
              </a:rPr>
            </a:br>
            <a:r>
              <a:rPr lang="ru-RU" sz="1800" dirty="0" smtClean="0">
                <a:solidFill>
                  <a:srgbClr val="4E3B30"/>
                </a:solidFill>
              </a:rPr>
              <a:t> </a:t>
            </a:r>
            <a:r>
              <a:rPr lang="ru-RU" sz="1800" dirty="0">
                <a:solidFill>
                  <a:srgbClr val="4E3B30"/>
                </a:solidFill>
              </a:rPr>
              <a:t>форумах, </a:t>
            </a:r>
            <a:r>
              <a:rPr lang="ru-RU" sz="1800" dirty="0" smtClean="0">
                <a:solidFill>
                  <a:srgbClr val="4E3B30"/>
                </a:solidFill>
              </a:rPr>
              <a:t>радиопередачах </a:t>
            </a:r>
            <a:r>
              <a:rPr lang="ru-RU" sz="1800" dirty="0">
                <a:solidFill>
                  <a:srgbClr val="4E3B30"/>
                </a:solidFill>
              </a:rPr>
              <a:t>( очно)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сканы Шеповой аттестац 22\педсовет2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3145899" cy="44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каны Шеповой аттестац 22\лешкина бел башн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15356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19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dirty="0" smtClean="0">
                <a:solidFill>
                  <a:srgbClr val="4E3B30"/>
                </a:solidFill>
              </a:rPr>
              <a:t> </a:t>
            </a:r>
            <a:r>
              <a:rPr lang="ru-RU" sz="1600" dirty="0">
                <a:solidFill>
                  <a:srgbClr val="4E3B30"/>
                </a:solidFill>
              </a:rPr>
              <a:t>Выступления на заседаниях методических советах, научно-практических конференциях, педагогических чтениях, секциях,</a:t>
            </a:r>
            <a:br>
              <a:rPr lang="ru-RU" sz="1600" dirty="0">
                <a:solidFill>
                  <a:srgbClr val="4E3B30"/>
                </a:solidFill>
              </a:rPr>
            </a:br>
            <a:r>
              <a:rPr lang="ru-RU" sz="1600" dirty="0">
                <a:solidFill>
                  <a:srgbClr val="4E3B30"/>
                </a:solidFill>
              </a:rPr>
              <a:t> форумах, радиопередачах ( очно)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шеповой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6097" y="1395167"/>
            <a:ext cx="3648511" cy="504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шепово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5167"/>
            <a:ext cx="3600400" cy="50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34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dirty="0" smtClean="0">
                <a:solidFill>
                  <a:srgbClr val="4E3B30"/>
                </a:solidFill>
              </a:rPr>
              <a:t>Выступления </a:t>
            </a:r>
            <a:r>
              <a:rPr lang="ru-RU" sz="1600" dirty="0">
                <a:solidFill>
                  <a:srgbClr val="4E3B30"/>
                </a:solidFill>
              </a:rPr>
              <a:t>на заседаниях методических советах, научно-практических конференциях, педагогических чтениях, секциях,</a:t>
            </a:r>
            <a:br>
              <a:rPr lang="ru-RU" sz="1600" dirty="0">
                <a:solidFill>
                  <a:srgbClr val="4E3B30"/>
                </a:solidFill>
              </a:rPr>
            </a:br>
            <a:r>
              <a:rPr lang="ru-RU" sz="1600" dirty="0">
                <a:solidFill>
                  <a:srgbClr val="4E3B30"/>
                </a:solidFill>
              </a:rPr>
              <a:t> форумах, радиопередачах ( очно)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2904"/>
            <a:ext cx="3280763" cy="464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977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dirty="0" smtClean="0">
                <a:solidFill>
                  <a:srgbClr val="4E3B30"/>
                </a:solidFill>
              </a:rPr>
              <a:t>Проведение мастер-классов, открытых занятий, мероприятий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сканы Шеповой аттестац 22\список мастер кла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770" y="1414339"/>
            <a:ext cx="3484483" cy="49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07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4E3B30"/>
                </a:solidFill>
              </a:rPr>
              <a:t>общественно-педагогическая активность педагога: участие в работе педагогических сообществ, комиссиях,  в жюри конкурсов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сканы Шеповой аттестац 22\метод об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402886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сканы Шеповой аттестац 22\профсою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621310"/>
            <a:ext cx="3428136" cy="484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376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>
                <a:solidFill>
                  <a:srgbClr val="4E3B30"/>
                </a:solidFill>
              </a:rPr>
              <a:t> </a:t>
            </a:r>
            <a:r>
              <a:rPr lang="ru-RU" sz="1800" dirty="0">
                <a:solidFill>
                  <a:srgbClr val="4E3B30"/>
                </a:solidFill>
              </a:rPr>
              <a:t>общественно-педагогическая активность педагога: участие в работе педагогических сообществ, </a:t>
            </a:r>
            <a:r>
              <a:rPr lang="ru-RU" sz="1800" dirty="0" smtClean="0">
                <a:solidFill>
                  <a:srgbClr val="4E3B30"/>
                </a:solidFill>
              </a:rPr>
              <a:t>комиссиях</a:t>
            </a:r>
            <a:r>
              <a:rPr lang="ru-RU" sz="1800" dirty="0">
                <a:solidFill>
                  <a:srgbClr val="4E3B30"/>
                </a:solidFill>
              </a:rPr>
              <a:t>,  </a:t>
            </a:r>
            <a:r>
              <a:rPr lang="ru-RU" sz="1800" dirty="0" smtClean="0">
                <a:solidFill>
                  <a:srgbClr val="4E3B30"/>
                </a:solidFill>
              </a:rPr>
              <a:t>в </a:t>
            </a:r>
            <a:r>
              <a:rPr lang="ru-RU" sz="1800" dirty="0">
                <a:solidFill>
                  <a:srgbClr val="4E3B30"/>
                </a:solidFill>
              </a:rPr>
              <a:t>жюри конкурсов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об участии в зкзамена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05556"/>
            <a:ext cx="3529014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85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Качество реализации коррекционно-развивающих и развивающих программ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7" name="Picture 5" descr="E:\сканы Шеповой аттестац 22\кач реализ кор прогр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672408" cy="51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сканы Шеповой аттестац 22\кач реализ кор программ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629487" cy="513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35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>
                <a:solidFill>
                  <a:srgbClr val="4E3B30"/>
                </a:solidFill>
              </a:rPr>
              <a:t> </a:t>
            </a:r>
            <a:r>
              <a:rPr lang="ru-RU" sz="1800" dirty="0">
                <a:solidFill>
                  <a:srgbClr val="4E3B30"/>
                </a:solidFill>
              </a:rPr>
              <a:t>общественно-педагогическая активность педагога: участие в работе педагогических сообществ, комиссиях,  в жюри конкурсов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4" y="1517676"/>
            <a:ext cx="3609005" cy="50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403" y="1519214"/>
            <a:ext cx="3605985" cy="50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7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>
                <a:solidFill>
                  <a:srgbClr val="4E3B30"/>
                </a:solidFill>
              </a:rPr>
              <a:t> </a:t>
            </a:r>
            <a:r>
              <a:rPr lang="ru-RU" sz="1800" dirty="0">
                <a:solidFill>
                  <a:srgbClr val="4E3B30"/>
                </a:solidFill>
              </a:rPr>
              <a:t>общественно-педагогическая активность педагога: участие в работе педагогических сообществ, комиссиях,  в жюри конкурсов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72399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287009"/>
            <a:ext cx="3714372" cy="523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35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rgbClr val="4E3B30"/>
                </a:solidFill>
              </a:rPr>
              <a:t> общественно-педагогическая активность педагога: участие в работе педагогических сообществ, комиссиях,  в жюри конкурсов</a:t>
            </a:r>
            <a:endParaRPr lang="ru-RU" sz="1600" dirty="0"/>
          </a:p>
        </p:txBody>
      </p:sp>
      <p:pic>
        <p:nvPicPr>
          <p:cNvPr id="4" name="Picture 2" descr="E:\сканы Шеповой аттестац 22\прик об аттеста коммис 1 экспер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428736"/>
            <a:ext cx="3539650" cy="50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сканы Шеповой аттестац 22\прик об аттест комис эксперт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428736"/>
            <a:ext cx="3547385" cy="501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4E3B30"/>
                </a:solidFill>
              </a:rPr>
              <a:t>общественно-педагогическая активность педагога: участие в работе педагогических сообществ, комиссиях,  в жюри конкурсов</a:t>
            </a:r>
            <a:endParaRPr lang="ru-RU" sz="1800" dirty="0"/>
          </a:p>
        </p:txBody>
      </p:sp>
      <p:pic>
        <p:nvPicPr>
          <p:cNvPr id="4" name="Picture 2" descr="E:\сканы Шеповой аттестац 22\студенты практ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736"/>
            <a:ext cx="3436562" cy="48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\Desktop\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504685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774008" cy="481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47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5" name="Picture 2" descr="E:\сканы Шеповой аттестац 22\спр рез по техноло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3528392" cy="498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190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5" name="Picture 2" descr="E:\приказ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340768"/>
            <a:ext cx="3344534" cy="461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3265398" cy="4525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747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Участие педагога в профессиональных конкурсах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1" y="1427807"/>
            <a:ext cx="3571824" cy="496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0233" y="1484783"/>
            <a:ext cx="3511550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06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Награды и поощрения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Шепова Светлана Владимировн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3689548" cy="521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каны Шеповой аттестац 22\Scanблаг жар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2385" y="1386879"/>
            <a:ext cx="3688565" cy="52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81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Награды и поощрения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сканы Шеповой аттестац 22\благодар пы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1175288"/>
            <a:ext cx="3816424" cy="53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сканы Шеповой аттестац 22\поч грам профсоюз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4534" y="1228724"/>
            <a:ext cx="3778622" cy="53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51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Качество </a:t>
            </a:r>
            <a:r>
              <a:rPr lang="ru-RU" sz="2400" dirty="0"/>
              <a:t>организации деятельности в соответствии с направлениями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остатки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161" y="1484783"/>
            <a:ext cx="3435905" cy="48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остатки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5836"/>
            <a:ext cx="3456384" cy="48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23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</a:t>
            </a:r>
            <a:r>
              <a:rPr lang="ru-RU" sz="2400" dirty="0">
                <a:solidFill>
                  <a:srgbClr val="4E3B30"/>
                </a:solidFill>
              </a:rPr>
              <a:t>Награды и поощрения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764476" cy="347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68300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01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200" dirty="0" smtClean="0">
                <a:solidFill>
                  <a:srgbClr val="4E3B30"/>
                </a:solidFill>
              </a:rPr>
              <a:t> </a:t>
            </a:r>
            <a:r>
              <a:rPr lang="ru-RU" sz="2200" dirty="0">
                <a:solidFill>
                  <a:srgbClr val="4E3B30"/>
                </a:solidFill>
              </a:rPr>
              <a:t>Качество организации деятельности в соответствии с направлениями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остат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30" y="1484784"/>
            <a:ext cx="3795046" cy="536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статки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80124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4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Качество организации деятельности в соответствии с направлениями</a:t>
            </a:r>
            <a:endParaRPr lang="ru-RU" sz="2400" dirty="0"/>
          </a:p>
        </p:txBody>
      </p:sp>
      <p:pic>
        <p:nvPicPr>
          <p:cNvPr id="4098" name="Picture 2" descr="E:\сканы Шеповой аттестац 22\гал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615333"/>
            <a:ext cx="3708885" cy="52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Аттестация высшая 2022 мин обр\Чистовик\шепова\шб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612176"/>
            <a:ext cx="3714776" cy="5245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279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dirty="0"/>
              <a:t>Качество организации деятельности в соответствии с направлениями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E:\сканы Шеповой аттестац 22\член конси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987" y="1488588"/>
            <a:ext cx="3495591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сканы Шеповой аттестац 22\пы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538266" cy="500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3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Качество </a:t>
            </a:r>
            <a:r>
              <a:rPr lang="ru-RU" sz="2400" dirty="0">
                <a:solidFill>
                  <a:srgbClr val="4E3B30"/>
                </a:solidFill>
              </a:rPr>
              <a:t>организации деятельности в соответствии с направлениями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сканы Шеповой аттестац 22\об участии в судах бараши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359747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сканы Шеповой аттестац 22\приказ о консилиум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61681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86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4E3B30"/>
                </a:solidFill>
              </a:rPr>
              <a:t> Взаимодействие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сканы Шеповой аттестац 22\о взаимод с родит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361923" cy="47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каны Шеповой аттестац 22\о взаимод с родит 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5"/>
            <a:ext cx="3361923" cy="47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62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332</TotalTime>
  <Words>412</Words>
  <Application>Microsoft Office PowerPoint</Application>
  <PresentationFormat>Экран (4:3)</PresentationFormat>
  <Paragraphs>47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Слайд 1</vt:lpstr>
      <vt:lpstr>Слайд 2</vt:lpstr>
      <vt:lpstr>Качество реализации коррекционно-развивающих и развивающих программ</vt:lpstr>
      <vt:lpstr>Качество организации деятельности в соответствии с направлениями  </vt:lpstr>
      <vt:lpstr> Качество организации деятельности в соответствии с направлениями</vt:lpstr>
      <vt:lpstr>Качество организации деятельности в соответствии с направлениями</vt:lpstr>
      <vt:lpstr> Качество организации деятельности в соответствии с направлениями</vt:lpstr>
      <vt:lpstr>Качество организации деятельности в соответствии с направлениями</vt:lpstr>
      <vt:lpstr> Взаимодействие с родителями</vt:lpstr>
      <vt:lpstr>Взаимодействие с педагогами</vt:lpstr>
      <vt:lpstr> Взаимодействие с обучающимися</vt:lpstr>
      <vt:lpstr>Взаимодействие с обучающимися</vt:lpstr>
      <vt:lpstr> Взаимодействие с обучающимися</vt:lpstr>
      <vt:lpstr> Взаимодействие с обучающимися</vt:lpstr>
      <vt:lpstr> Результаты участия в инновационной (экспериментальной) деятельности</vt:lpstr>
      <vt:lpstr> Результаты участия в инновационной (экспериментальной) деятельности</vt:lpstr>
      <vt:lpstr> Результаты участия в инновационной (экспериментальной) деятельности</vt:lpstr>
      <vt:lpstr>Позитивные результаты внеурочной деятельности</vt:lpstr>
      <vt:lpstr> Позитивные результаты внеурочной деятельности</vt:lpstr>
      <vt:lpstr> Наличие публикаций</vt:lpstr>
      <vt:lpstr> Наличие публикаций</vt:lpstr>
      <vt:lpstr>Наличие авторских программ, методических пособий, методических рекомендаций</vt:lpstr>
      <vt:lpstr> Выступления на заседаниях методических советах, научно-практических конференциях, педагогических чтениях, секциях, форумах, радиопередачах ( очно)</vt:lpstr>
      <vt:lpstr> Выступления на заседаниях методических советах, научно-практических конференциях, педагогических чтениях, секциях,  форумах, радиопередачах ( очно)</vt:lpstr>
      <vt:lpstr> Выступления на заседаниях методических советах, научно-практических конференциях, педагогических чтениях, секциях,  форумах, радиопередачах ( очно)</vt:lpstr>
      <vt:lpstr>Выступления на заседаниях методических советах, научно-практических конференциях, педагогических чтениях, секциях,  форумах, радиопередачах ( очно)</vt:lpstr>
      <vt:lpstr>Проведение мастер-классов, открытых занятий, мероприятий</vt:lpstr>
      <vt:lpstr>общественно-педагогическая активность педагога: участие в работе педагогических сообществ, комиссиях,  в жюри конкурсов</vt:lpstr>
      <vt:lpstr> общественно-педагогическая активность педагога: участие в работе педагогических сообществ, комиссиях,  в жюри конкурсов</vt:lpstr>
      <vt:lpstr> общественно-педагогическая активность педагога: участие в работе педагогических сообществ, комиссиях,  в жюри конкурсов</vt:lpstr>
      <vt:lpstr> общественно-педагогическая активность педагога: участие в работе педагогических сообществ, комиссиях,  в жюри конкурсов</vt:lpstr>
      <vt:lpstr> общественно-педагогическая активность педагога: участие в работе педагогических сообществ, комиссиях,  в жюри конкурсов</vt:lpstr>
      <vt:lpstr>общественно-педагогическая активность педагога: участие в работе педагогических сообществ, комиссиях,  в жюри конкурсов</vt:lpstr>
      <vt:lpstr>Участие педагога в профессиональных конкурсах</vt:lpstr>
      <vt:lpstr> Участие педагога в профессиональных конкурсах</vt:lpstr>
      <vt:lpstr> Участие педагога в профессиональных конкурсах</vt:lpstr>
      <vt:lpstr> Участие педагога в профессиональных конкурсах</vt:lpstr>
      <vt:lpstr> Награды и поощрения</vt:lpstr>
      <vt:lpstr> Награды и поощрения</vt:lpstr>
      <vt:lpstr>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47</cp:revision>
  <dcterms:created xsi:type="dcterms:W3CDTF">2022-02-25T14:16:09Z</dcterms:created>
  <dcterms:modified xsi:type="dcterms:W3CDTF">2022-03-07T20:34:00Z</dcterms:modified>
</cp:coreProperties>
</file>